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728"/>
    <p:restoredTop sz="86484"/>
  </p:normalViewPr>
  <p:slideViewPr>
    <p:cSldViewPr snapToGrid="0" snapToObjects="1">
      <p:cViewPr varScale="1">
        <p:scale>
          <a:sx n="95" d="100"/>
          <a:sy n="95" d="100"/>
        </p:scale>
        <p:origin x="1328" y="1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E599D-4827-5542-8162-BFF5D3CE9E96}" type="datetimeFigureOut">
              <a:rPr lang="en-US" smtClean="0"/>
              <a:t>3/8/22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A74F7-689A-214F-8F9E-EB9C2B1B3F9C}" type="slidenum">
              <a:rPr lang="en-US" smtClean="0"/>
              <a:t>‹#›</a:t>
            </a:fld>
            <a:endParaRPr lang="en-US"/>
          </a:p>
        </p:txBody>
      </p:sp>
    </p:spTree>
    <p:extLst>
      <p:ext uri="{BB962C8B-B14F-4D97-AF65-F5344CB8AC3E}">
        <p14:creationId xmlns:p14="http://schemas.microsoft.com/office/powerpoint/2010/main" val="3534834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A74F7-689A-214F-8F9E-EB9C2B1B3F9C}" type="slidenum">
              <a:rPr lang="en-US" smtClean="0"/>
              <a:t>1</a:t>
            </a:fld>
            <a:endParaRPr lang="en-US"/>
          </a:p>
        </p:txBody>
      </p:sp>
    </p:spTree>
    <p:extLst>
      <p:ext uri="{BB962C8B-B14F-4D97-AF65-F5344CB8AC3E}">
        <p14:creationId xmlns:p14="http://schemas.microsoft.com/office/powerpoint/2010/main" val="4124728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research lodges – Detroit, Grand Rapids, Lansing and Marquette. Any</a:t>
            </a:r>
            <a:r>
              <a:rPr lang="en-US" baseline="0" dirty="0"/>
              <a:t> master mason can attend a research lodge meeting, and petitions for plural membership are available on the grand lodge website or from the lodge secretary. The process for associate membership is the same for any plural member, and moving from associate to full membership happens after a member gives a presentation.</a:t>
            </a:r>
            <a:endParaRPr lang="en-US" dirty="0"/>
          </a:p>
        </p:txBody>
      </p:sp>
      <p:sp>
        <p:nvSpPr>
          <p:cNvPr id="4" name="Slide Number Placeholder 3"/>
          <p:cNvSpPr>
            <a:spLocks noGrp="1"/>
          </p:cNvSpPr>
          <p:nvPr>
            <p:ph type="sldNum" sz="quarter" idx="5"/>
          </p:nvPr>
        </p:nvSpPr>
        <p:spPr/>
        <p:txBody>
          <a:bodyPr/>
          <a:lstStyle/>
          <a:p>
            <a:fld id="{5EDA74F7-689A-214F-8F9E-EB9C2B1B3F9C}" type="slidenum">
              <a:rPr lang="en-US" smtClean="0"/>
              <a:t>11</a:t>
            </a:fld>
            <a:endParaRPr lang="en-US"/>
          </a:p>
        </p:txBody>
      </p:sp>
    </p:spTree>
    <p:extLst>
      <p:ext uri="{BB962C8B-B14F-4D97-AF65-F5344CB8AC3E}">
        <p14:creationId xmlns:p14="http://schemas.microsoft.com/office/powerpoint/2010/main" val="2743098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DA74F7-689A-214F-8F9E-EB9C2B1B3F9C}" type="slidenum">
              <a:rPr lang="en-US" smtClean="0"/>
              <a:t>12</a:t>
            </a:fld>
            <a:endParaRPr lang="en-US"/>
          </a:p>
        </p:txBody>
      </p:sp>
    </p:spTree>
    <p:extLst>
      <p:ext uri="{BB962C8B-B14F-4D97-AF65-F5344CB8AC3E}">
        <p14:creationId xmlns:p14="http://schemas.microsoft.com/office/powerpoint/2010/main" val="1157338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DA74F7-689A-214F-8F9E-EB9C2B1B3F9C}" type="slidenum">
              <a:rPr lang="en-US" smtClean="0"/>
              <a:t>2</a:t>
            </a:fld>
            <a:endParaRPr lang="en-US"/>
          </a:p>
        </p:txBody>
      </p:sp>
    </p:spTree>
    <p:extLst>
      <p:ext uri="{BB962C8B-B14F-4D97-AF65-F5344CB8AC3E}">
        <p14:creationId xmlns:p14="http://schemas.microsoft.com/office/powerpoint/2010/main" val="4117779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a:t>
            </a:r>
            <a:r>
              <a:rPr lang="en-US" sz="1800" baseline="0" dirty="0"/>
              <a:t> research lodge is a real lodge, with a real charter, that is devoted to Masonic research. It does not confer degrees. Membership is limited to master masons in good standing, and only by plural membership.</a:t>
            </a:r>
          </a:p>
          <a:p>
            <a:endParaRPr lang="en-US" sz="1800" dirty="0"/>
          </a:p>
        </p:txBody>
      </p:sp>
      <p:sp>
        <p:nvSpPr>
          <p:cNvPr id="4" name="Slide Number Placeholder 3"/>
          <p:cNvSpPr>
            <a:spLocks noGrp="1"/>
          </p:cNvSpPr>
          <p:nvPr>
            <p:ph type="sldNum" sz="quarter" idx="5"/>
          </p:nvPr>
        </p:nvSpPr>
        <p:spPr/>
        <p:txBody>
          <a:bodyPr/>
          <a:lstStyle/>
          <a:p>
            <a:fld id="{5EDA74F7-689A-214F-8F9E-EB9C2B1B3F9C}" type="slidenum">
              <a:rPr lang="en-US" smtClean="0"/>
              <a:t>3</a:t>
            </a:fld>
            <a:endParaRPr lang="en-US"/>
          </a:p>
        </p:txBody>
      </p:sp>
    </p:spTree>
    <p:extLst>
      <p:ext uri="{BB962C8B-B14F-4D97-AF65-F5344CB8AC3E}">
        <p14:creationId xmlns:p14="http://schemas.microsoft.com/office/powerpoint/2010/main" val="3680024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getting</a:t>
            </a:r>
            <a:r>
              <a:rPr lang="en-US" baseline="0" dirty="0"/>
              <a:t> your third degree, did you ever wonder “Is that all? Did I miss something?” Research lodges offer a safe place to gain a deeper understanding of our craft. Members must keep an open mind, and be able to entertain an idea without necessarily accepting it.</a:t>
            </a:r>
          </a:p>
          <a:p>
            <a:endParaRPr lang="en-US" dirty="0"/>
          </a:p>
        </p:txBody>
      </p:sp>
      <p:sp>
        <p:nvSpPr>
          <p:cNvPr id="4" name="Slide Number Placeholder 3"/>
          <p:cNvSpPr>
            <a:spLocks noGrp="1"/>
          </p:cNvSpPr>
          <p:nvPr>
            <p:ph type="sldNum" sz="quarter" idx="5"/>
          </p:nvPr>
        </p:nvSpPr>
        <p:spPr/>
        <p:txBody>
          <a:bodyPr/>
          <a:lstStyle/>
          <a:p>
            <a:fld id="{5EDA74F7-689A-214F-8F9E-EB9C2B1B3F9C}" type="slidenum">
              <a:rPr lang="en-US" smtClean="0"/>
              <a:t>4</a:t>
            </a:fld>
            <a:endParaRPr lang="en-US"/>
          </a:p>
        </p:txBody>
      </p:sp>
    </p:spTree>
    <p:extLst>
      <p:ext uri="{BB962C8B-B14F-4D97-AF65-F5344CB8AC3E}">
        <p14:creationId xmlns:p14="http://schemas.microsoft.com/office/powerpoint/2010/main" val="253045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degree tells</a:t>
            </a:r>
            <a:r>
              <a:rPr lang="en-US" baseline="0" dirty="0"/>
              <a:t> us about the cement of human kindness which unites a structure into a unified whole. There’s another part of the ritual that tells us how to make that cement.</a:t>
            </a:r>
            <a:endParaRPr lang="en-US" dirty="0"/>
          </a:p>
        </p:txBody>
      </p:sp>
      <p:sp>
        <p:nvSpPr>
          <p:cNvPr id="4" name="Slide Number Placeholder 3"/>
          <p:cNvSpPr>
            <a:spLocks noGrp="1"/>
          </p:cNvSpPr>
          <p:nvPr>
            <p:ph type="sldNum" sz="quarter" idx="5"/>
          </p:nvPr>
        </p:nvSpPr>
        <p:spPr/>
        <p:txBody>
          <a:bodyPr/>
          <a:lstStyle/>
          <a:p>
            <a:fld id="{5EDA74F7-689A-214F-8F9E-EB9C2B1B3F9C}" type="slidenum">
              <a:rPr lang="en-US" smtClean="0"/>
              <a:t>5</a:t>
            </a:fld>
            <a:endParaRPr lang="en-US"/>
          </a:p>
        </p:txBody>
      </p:sp>
    </p:spTree>
    <p:extLst>
      <p:ext uri="{BB962C8B-B14F-4D97-AF65-F5344CB8AC3E}">
        <p14:creationId xmlns:p14="http://schemas.microsoft.com/office/powerpoint/2010/main" val="2671245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operative masonry,</a:t>
            </a:r>
            <a:r>
              <a:rPr lang="en-US" baseline="0" dirty="0"/>
              <a:t> cement is made from limestone and clay, heated to 900 degrees.</a:t>
            </a:r>
            <a:endParaRPr lang="en-US" dirty="0"/>
          </a:p>
        </p:txBody>
      </p:sp>
      <p:sp>
        <p:nvSpPr>
          <p:cNvPr id="4" name="Slide Number Placeholder 3"/>
          <p:cNvSpPr>
            <a:spLocks noGrp="1"/>
          </p:cNvSpPr>
          <p:nvPr>
            <p:ph type="sldNum" sz="quarter" idx="5"/>
          </p:nvPr>
        </p:nvSpPr>
        <p:spPr/>
        <p:txBody>
          <a:bodyPr/>
          <a:lstStyle/>
          <a:p>
            <a:fld id="{5EDA74F7-689A-214F-8F9E-EB9C2B1B3F9C}" type="slidenum">
              <a:rPr lang="en-US" smtClean="0"/>
              <a:t>6</a:t>
            </a:fld>
            <a:endParaRPr lang="en-US"/>
          </a:p>
        </p:txBody>
      </p:sp>
    </p:spTree>
    <p:extLst>
      <p:ext uri="{BB962C8B-B14F-4D97-AF65-F5344CB8AC3E}">
        <p14:creationId xmlns:p14="http://schemas.microsoft.com/office/powerpoint/2010/main" val="4008454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Chalk</a:t>
            </a:r>
            <a:r>
              <a:rPr lang="en-US" baseline="0" dirty="0"/>
              <a:t> was made from limestone. Charcoal burns at 900 degrees. In the EA Lecture we learn that chalk, charcoal and clay represents freedom, fervency and zeal. We could conclude, then, that the ritual is telling us that serving the lodge with freedom, fervency and zeal will cement our lodge into a united structure.</a:t>
            </a:r>
            <a:endParaRPr lang="en-US" dirty="0"/>
          </a:p>
        </p:txBody>
      </p:sp>
      <p:sp>
        <p:nvSpPr>
          <p:cNvPr id="4" name="Slide Number Placeholder 3"/>
          <p:cNvSpPr>
            <a:spLocks noGrp="1"/>
          </p:cNvSpPr>
          <p:nvPr>
            <p:ph type="sldNum" sz="quarter" idx="5"/>
          </p:nvPr>
        </p:nvSpPr>
        <p:spPr/>
        <p:txBody>
          <a:bodyPr/>
          <a:lstStyle/>
          <a:p>
            <a:fld id="{5EDA74F7-689A-214F-8F9E-EB9C2B1B3F9C}" type="slidenum">
              <a:rPr lang="en-US" smtClean="0"/>
              <a:t>7</a:t>
            </a:fld>
            <a:endParaRPr lang="en-US"/>
          </a:p>
        </p:txBody>
      </p:sp>
    </p:spTree>
    <p:extLst>
      <p:ext uri="{BB962C8B-B14F-4D97-AF65-F5344CB8AC3E}">
        <p14:creationId xmlns:p14="http://schemas.microsoft.com/office/powerpoint/2010/main" val="338467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masonic writers</a:t>
            </a:r>
            <a:r>
              <a:rPr lang="en-US" baseline="0" dirty="0"/>
              <a:t> have tied masonic teachings to esoteric topics, like Albert Pike and Manly P. Hall. Some masons find deeper meaning in the ritual when they study these topics as well.</a:t>
            </a:r>
            <a:endParaRPr lang="en-US" dirty="0"/>
          </a:p>
        </p:txBody>
      </p:sp>
      <p:sp>
        <p:nvSpPr>
          <p:cNvPr id="4" name="Slide Number Placeholder 3"/>
          <p:cNvSpPr>
            <a:spLocks noGrp="1"/>
          </p:cNvSpPr>
          <p:nvPr>
            <p:ph type="sldNum" sz="quarter" idx="5"/>
          </p:nvPr>
        </p:nvSpPr>
        <p:spPr/>
        <p:txBody>
          <a:bodyPr/>
          <a:lstStyle/>
          <a:p>
            <a:fld id="{5EDA74F7-689A-214F-8F9E-EB9C2B1B3F9C}" type="slidenum">
              <a:rPr lang="en-US" smtClean="0"/>
              <a:t>8</a:t>
            </a:fld>
            <a:endParaRPr lang="en-US"/>
          </a:p>
        </p:txBody>
      </p:sp>
    </p:spTree>
    <p:extLst>
      <p:ext uri="{BB962C8B-B14F-4D97-AF65-F5344CB8AC3E}">
        <p14:creationId xmlns:p14="http://schemas.microsoft.com/office/powerpoint/2010/main" val="2032526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research lodge gives you a place to listen, participate and learn about masonic topics</a:t>
            </a:r>
            <a:r>
              <a:rPr lang="en-US" baseline="0" dirty="0"/>
              <a:t> in a group of open minded people. And you can wear a really cool apron during the meetings.</a:t>
            </a:r>
            <a:endParaRPr lang="en-US" dirty="0"/>
          </a:p>
        </p:txBody>
      </p:sp>
      <p:sp>
        <p:nvSpPr>
          <p:cNvPr id="4" name="Slide Number Placeholder 3"/>
          <p:cNvSpPr>
            <a:spLocks noGrp="1"/>
          </p:cNvSpPr>
          <p:nvPr>
            <p:ph type="sldNum" sz="quarter" idx="5"/>
          </p:nvPr>
        </p:nvSpPr>
        <p:spPr/>
        <p:txBody>
          <a:bodyPr/>
          <a:lstStyle/>
          <a:p>
            <a:fld id="{5EDA74F7-689A-214F-8F9E-EB9C2B1B3F9C}" type="slidenum">
              <a:rPr lang="en-US" smtClean="0"/>
              <a:t>10</a:t>
            </a:fld>
            <a:endParaRPr lang="en-US"/>
          </a:p>
        </p:txBody>
      </p:sp>
    </p:spTree>
    <p:extLst>
      <p:ext uri="{BB962C8B-B14F-4D97-AF65-F5344CB8AC3E}">
        <p14:creationId xmlns:p14="http://schemas.microsoft.com/office/powerpoint/2010/main" val="263887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3/8/22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3/8/22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E51EB-1705-4042-8F73-A5B1460AE4F8}"/>
              </a:ext>
            </a:extLst>
          </p:cNvPr>
          <p:cNvSpPr>
            <a:spLocks noGrp="1"/>
          </p:cNvSpPr>
          <p:nvPr>
            <p:ph type="ctrTitle"/>
          </p:nvPr>
        </p:nvSpPr>
        <p:spPr/>
        <p:txBody>
          <a:bodyPr/>
          <a:lstStyle/>
          <a:p>
            <a:r>
              <a:rPr lang="en-US" dirty="0"/>
              <a:t>The Research Lodge</a:t>
            </a:r>
          </a:p>
        </p:txBody>
      </p:sp>
      <p:sp>
        <p:nvSpPr>
          <p:cNvPr id="3" name="Subtitle 2">
            <a:extLst>
              <a:ext uri="{FF2B5EF4-FFF2-40B4-BE49-F238E27FC236}">
                <a16:creationId xmlns:a16="http://schemas.microsoft.com/office/drawing/2014/main" id="{70AEC28A-2BAF-354E-8B22-3A6B72285B35}"/>
              </a:ext>
            </a:extLst>
          </p:cNvPr>
          <p:cNvSpPr>
            <a:spLocks noGrp="1"/>
          </p:cNvSpPr>
          <p:nvPr>
            <p:ph type="subTitle" idx="1"/>
          </p:nvPr>
        </p:nvSpPr>
        <p:spPr/>
        <p:txBody>
          <a:bodyPr/>
          <a:lstStyle/>
          <a:p>
            <a:r>
              <a:rPr lang="en-US" dirty="0"/>
              <a:t>Royce Myers</a:t>
            </a:r>
          </a:p>
          <a:p>
            <a:r>
              <a:rPr lang="en-US" dirty="0"/>
              <a:t>WM, Alexandria Lodge of Research and study #2</a:t>
            </a:r>
          </a:p>
        </p:txBody>
      </p:sp>
    </p:spTree>
    <p:extLst>
      <p:ext uri="{BB962C8B-B14F-4D97-AF65-F5344CB8AC3E}">
        <p14:creationId xmlns:p14="http://schemas.microsoft.com/office/powerpoint/2010/main" val="2634505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C717-8453-094D-86F9-7CDB58DB0487}"/>
              </a:ext>
            </a:extLst>
          </p:cNvPr>
          <p:cNvSpPr>
            <a:spLocks noGrp="1"/>
          </p:cNvSpPr>
          <p:nvPr>
            <p:ph type="title"/>
          </p:nvPr>
        </p:nvSpPr>
        <p:spPr/>
        <p:txBody>
          <a:bodyPr/>
          <a:lstStyle/>
          <a:p>
            <a:r>
              <a:rPr lang="en-US" dirty="0"/>
              <a:t>Why join a Research Lodge?</a:t>
            </a:r>
          </a:p>
        </p:txBody>
      </p:sp>
      <p:pic>
        <p:nvPicPr>
          <p:cNvPr id="4" name="Picture 3" descr="A picture containing text&#10;&#10;Description automatically generated">
            <a:extLst>
              <a:ext uri="{FF2B5EF4-FFF2-40B4-BE49-F238E27FC236}">
                <a16:creationId xmlns:a16="http://schemas.microsoft.com/office/drawing/2014/main" id="{58B29079-3F0D-9F4E-AAEE-F770B4E93BB3}"/>
              </a:ext>
            </a:extLst>
          </p:cNvPr>
          <p:cNvPicPr>
            <a:picLocks noChangeAspect="1"/>
          </p:cNvPicPr>
          <p:nvPr/>
        </p:nvPicPr>
        <p:blipFill rotWithShape="1">
          <a:blip r:embed="rId3"/>
          <a:srcRect l="-406"/>
          <a:stretch/>
        </p:blipFill>
        <p:spPr>
          <a:xfrm>
            <a:off x="3617259" y="1862418"/>
            <a:ext cx="7050741" cy="4995582"/>
          </a:xfrm>
          <a:prstGeom prst="rect">
            <a:avLst/>
          </a:prstGeom>
        </p:spPr>
      </p:pic>
    </p:spTree>
    <p:extLst>
      <p:ext uri="{BB962C8B-B14F-4D97-AF65-F5344CB8AC3E}">
        <p14:creationId xmlns:p14="http://schemas.microsoft.com/office/powerpoint/2010/main" val="352845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82E05-0D2F-AC4D-8FCA-FA3A2EFD202A}"/>
              </a:ext>
            </a:extLst>
          </p:cNvPr>
          <p:cNvSpPr>
            <a:spLocks noGrp="1"/>
          </p:cNvSpPr>
          <p:nvPr>
            <p:ph type="title"/>
          </p:nvPr>
        </p:nvSpPr>
        <p:spPr/>
        <p:txBody>
          <a:bodyPr/>
          <a:lstStyle/>
          <a:p>
            <a:r>
              <a:rPr lang="en-US" dirty="0"/>
              <a:t>How to Join</a:t>
            </a:r>
          </a:p>
        </p:txBody>
      </p:sp>
      <p:pic>
        <p:nvPicPr>
          <p:cNvPr id="1026" name="Picture 2" descr="Michigan – Map Outline, Printable State, Shape, Stencil, Pattern – DIY  Projects, Patterns, Monograms, Designs, Templates">
            <a:extLst>
              <a:ext uri="{FF2B5EF4-FFF2-40B4-BE49-F238E27FC236}">
                <a16:creationId xmlns:a16="http://schemas.microsoft.com/office/drawing/2014/main" id="{BEF810BF-6D17-6940-B9F4-94356442F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2205" y="1845235"/>
            <a:ext cx="5122583" cy="48591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D53DD4A-9F2F-A94F-9B71-ACCD29D0F37E}"/>
              </a:ext>
            </a:extLst>
          </p:cNvPr>
          <p:cNvSpPr txBox="1"/>
          <p:nvPr/>
        </p:nvSpPr>
        <p:spPr>
          <a:xfrm>
            <a:off x="4787152" y="2932170"/>
            <a:ext cx="301686" cy="369332"/>
          </a:xfrm>
          <a:prstGeom prst="rect">
            <a:avLst/>
          </a:prstGeom>
          <a:noFill/>
        </p:spPr>
        <p:txBody>
          <a:bodyPr wrap="none" rtlCol="0">
            <a:spAutoFit/>
          </a:bodyPr>
          <a:lstStyle/>
          <a:p>
            <a:r>
              <a:rPr lang="en-US" dirty="0">
                <a:solidFill>
                  <a:schemeClr val="accent6">
                    <a:lumMod val="75000"/>
                  </a:schemeClr>
                </a:solidFill>
              </a:rPr>
              <a:t>4</a:t>
            </a:r>
          </a:p>
        </p:txBody>
      </p:sp>
      <p:sp>
        <p:nvSpPr>
          <p:cNvPr id="7" name="TextBox 6">
            <a:extLst>
              <a:ext uri="{FF2B5EF4-FFF2-40B4-BE49-F238E27FC236}">
                <a16:creationId xmlns:a16="http://schemas.microsoft.com/office/drawing/2014/main" id="{3202636A-81F5-D247-8C2E-7C77D2B916BA}"/>
              </a:ext>
            </a:extLst>
          </p:cNvPr>
          <p:cNvSpPr txBox="1"/>
          <p:nvPr/>
        </p:nvSpPr>
        <p:spPr>
          <a:xfrm>
            <a:off x="5794314" y="5533893"/>
            <a:ext cx="301686" cy="369332"/>
          </a:xfrm>
          <a:prstGeom prst="rect">
            <a:avLst/>
          </a:prstGeom>
          <a:noFill/>
        </p:spPr>
        <p:txBody>
          <a:bodyPr wrap="none" rtlCol="0">
            <a:spAutoFit/>
          </a:bodyPr>
          <a:lstStyle/>
          <a:p>
            <a:r>
              <a:rPr lang="en-US" dirty="0">
                <a:solidFill>
                  <a:schemeClr val="accent6">
                    <a:lumMod val="75000"/>
                  </a:schemeClr>
                </a:solidFill>
              </a:rPr>
              <a:t>2</a:t>
            </a:r>
          </a:p>
        </p:txBody>
      </p:sp>
      <p:sp>
        <p:nvSpPr>
          <p:cNvPr id="8" name="TextBox 7">
            <a:extLst>
              <a:ext uri="{FF2B5EF4-FFF2-40B4-BE49-F238E27FC236}">
                <a16:creationId xmlns:a16="http://schemas.microsoft.com/office/drawing/2014/main" id="{35FF35EB-FEE2-DA47-8FC7-DF45C21970D2}"/>
              </a:ext>
            </a:extLst>
          </p:cNvPr>
          <p:cNvSpPr txBox="1"/>
          <p:nvPr/>
        </p:nvSpPr>
        <p:spPr>
          <a:xfrm>
            <a:off x="7279311" y="5928374"/>
            <a:ext cx="301686" cy="369332"/>
          </a:xfrm>
          <a:prstGeom prst="rect">
            <a:avLst/>
          </a:prstGeom>
          <a:noFill/>
        </p:spPr>
        <p:txBody>
          <a:bodyPr wrap="none" rtlCol="0">
            <a:spAutoFit/>
          </a:bodyPr>
          <a:lstStyle/>
          <a:p>
            <a:r>
              <a:rPr lang="en-US" dirty="0">
                <a:solidFill>
                  <a:schemeClr val="accent6">
                    <a:lumMod val="75000"/>
                  </a:schemeClr>
                </a:solidFill>
              </a:rPr>
              <a:t>1</a:t>
            </a:r>
          </a:p>
        </p:txBody>
      </p:sp>
      <p:sp>
        <p:nvSpPr>
          <p:cNvPr id="9" name="TextBox 8">
            <a:extLst>
              <a:ext uri="{FF2B5EF4-FFF2-40B4-BE49-F238E27FC236}">
                <a16:creationId xmlns:a16="http://schemas.microsoft.com/office/drawing/2014/main" id="{7FA076C5-E345-9446-96E9-7EA4F355555D}"/>
              </a:ext>
            </a:extLst>
          </p:cNvPr>
          <p:cNvSpPr txBox="1"/>
          <p:nvPr/>
        </p:nvSpPr>
        <p:spPr>
          <a:xfrm>
            <a:off x="6510616" y="5164561"/>
            <a:ext cx="301686" cy="369332"/>
          </a:xfrm>
          <a:prstGeom prst="rect">
            <a:avLst/>
          </a:prstGeom>
          <a:noFill/>
        </p:spPr>
        <p:txBody>
          <a:bodyPr wrap="none" rtlCol="0">
            <a:spAutoFit/>
          </a:bodyPr>
          <a:lstStyle/>
          <a:p>
            <a:r>
              <a:rPr lang="en-US" dirty="0">
                <a:solidFill>
                  <a:schemeClr val="accent6">
                    <a:lumMod val="75000"/>
                  </a:schemeClr>
                </a:solidFill>
              </a:rPr>
              <a:t>3</a:t>
            </a:r>
          </a:p>
        </p:txBody>
      </p:sp>
    </p:spTree>
    <p:extLst>
      <p:ext uri="{BB962C8B-B14F-4D97-AF65-F5344CB8AC3E}">
        <p14:creationId xmlns:p14="http://schemas.microsoft.com/office/powerpoint/2010/main" val="1328441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378A-8F8C-8F4A-A573-D2F684450BD3}"/>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976939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BDDEE-4B60-FE42-B474-89F2D726814C}"/>
              </a:ext>
            </a:extLst>
          </p:cNvPr>
          <p:cNvSpPr>
            <a:spLocks noGrp="1"/>
          </p:cNvSpPr>
          <p:nvPr>
            <p:ph type="title"/>
          </p:nvPr>
        </p:nvSpPr>
        <p:spPr/>
        <p:txBody>
          <a:bodyPr/>
          <a:lstStyle/>
          <a:p>
            <a:r>
              <a:rPr lang="en-US" dirty="0"/>
              <a:t>I know you have questions</a:t>
            </a:r>
          </a:p>
        </p:txBody>
      </p:sp>
      <p:sp>
        <p:nvSpPr>
          <p:cNvPr id="3" name="Content Placeholder 2">
            <a:extLst>
              <a:ext uri="{FF2B5EF4-FFF2-40B4-BE49-F238E27FC236}">
                <a16:creationId xmlns:a16="http://schemas.microsoft.com/office/drawing/2014/main" id="{A86925B5-172F-BD45-AD35-44338E4A9431}"/>
              </a:ext>
            </a:extLst>
          </p:cNvPr>
          <p:cNvSpPr>
            <a:spLocks noGrp="1"/>
          </p:cNvSpPr>
          <p:nvPr>
            <p:ph idx="1"/>
          </p:nvPr>
        </p:nvSpPr>
        <p:spPr/>
        <p:txBody>
          <a:bodyPr/>
          <a:lstStyle/>
          <a:p>
            <a:r>
              <a:rPr lang="en-US" dirty="0"/>
              <a:t>What is a Research Lodge?</a:t>
            </a:r>
          </a:p>
          <a:p>
            <a:r>
              <a:rPr lang="en-US" dirty="0"/>
              <a:t>What do we talk about?</a:t>
            </a:r>
          </a:p>
          <a:p>
            <a:r>
              <a:rPr lang="en-US" dirty="0"/>
              <a:t>Why Join?</a:t>
            </a:r>
          </a:p>
          <a:p>
            <a:r>
              <a:rPr lang="en-US" dirty="0"/>
              <a:t>How do I join?</a:t>
            </a:r>
          </a:p>
        </p:txBody>
      </p:sp>
    </p:spTree>
    <p:extLst>
      <p:ext uri="{BB962C8B-B14F-4D97-AF65-F5344CB8AC3E}">
        <p14:creationId xmlns:p14="http://schemas.microsoft.com/office/powerpoint/2010/main" val="249234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1EA2-96DA-A644-9B77-06C9C2A2F7CC}"/>
              </a:ext>
            </a:extLst>
          </p:cNvPr>
          <p:cNvSpPr>
            <a:spLocks noGrp="1"/>
          </p:cNvSpPr>
          <p:nvPr>
            <p:ph type="title"/>
          </p:nvPr>
        </p:nvSpPr>
        <p:spPr/>
        <p:txBody>
          <a:bodyPr/>
          <a:lstStyle/>
          <a:p>
            <a:r>
              <a:rPr lang="en-US" dirty="0"/>
              <a:t>What is a Research lodge?</a:t>
            </a:r>
          </a:p>
        </p:txBody>
      </p:sp>
      <p:sp>
        <p:nvSpPr>
          <p:cNvPr id="3" name="TextBox 2">
            <a:extLst>
              <a:ext uri="{FF2B5EF4-FFF2-40B4-BE49-F238E27FC236}">
                <a16:creationId xmlns:a16="http://schemas.microsoft.com/office/drawing/2014/main" id="{A4BB3988-1BA0-824A-8769-18105B381709}"/>
              </a:ext>
            </a:extLst>
          </p:cNvPr>
          <p:cNvSpPr txBox="1"/>
          <p:nvPr/>
        </p:nvSpPr>
        <p:spPr>
          <a:xfrm>
            <a:off x="5082990" y="4792134"/>
            <a:ext cx="6237670" cy="1077218"/>
          </a:xfrm>
          <a:prstGeom prst="rect">
            <a:avLst/>
          </a:prstGeom>
          <a:noFill/>
        </p:spPr>
        <p:txBody>
          <a:bodyPr wrap="none" rtlCol="0">
            <a:spAutoFit/>
          </a:bodyPr>
          <a:lstStyle/>
          <a:p>
            <a:r>
              <a:rPr lang="en-US" sz="3200" dirty="0"/>
              <a:t>A Blue lodge makes masons. </a:t>
            </a:r>
          </a:p>
          <a:p>
            <a:r>
              <a:rPr lang="en-US" sz="3200" dirty="0"/>
              <a:t>A research lodge makes researchers.</a:t>
            </a:r>
          </a:p>
        </p:txBody>
      </p:sp>
    </p:spTree>
    <p:extLst>
      <p:ext uri="{BB962C8B-B14F-4D97-AF65-F5344CB8AC3E}">
        <p14:creationId xmlns:p14="http://schemas.microsoft.com/office/powerpoint/2010/main" val="2990995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05D1E-5943-1C43-8A1D-5D70364B3FB7}"/>
              </a:ext>
            </a:extLst>
          </p:cNvPr>
          <p:cNvSpPr>
            <a:spLocks noGrp="1"/>
          </p:cNvSpPr>
          <p:nvPr>
            <p:ph type="title"/>
          </p:nvPr>
        </p:nvSpPr>
        <p:spPr/>
        <p:txBody>
          <a:bodyPr/>
          <a:lstStyle/>
          <a:p>
            <a:r>
              <a:rPr lang="en-US" dirty="0"/>
              <a:t>What do we talk about?</a:t>
            </a:r>
          </a:p>
        </p:txBody>
      </p:sp>
      <p:sp>
        <p:nvSpPr>
          <p:cNvPr id="3" name="TextBox 2">
            <a:extLst>
              <a:ext uri="{FF2B5EF4-FFF2-40B4-BE49-F238E27FC236}">
                <a16:creationId xmlns:a16="http://schemas.microsoft.com/office/drawing/2014/main" id="{75A5D9E9-F5DD-534E-8442-0FEDA87C874E}"/>
              </a:ext>
            </a:extLst>
          </p:cNvPr>
          <p:cNvSpPr txBox="1"/>
          <p:nvPr/>
        </p:nvSpPr>
        <p:spPr>
          <a:xfrm>
            <a:off x="2232212" y="3334871"/>
            <a:ext cx="9355703" cy="2554545"/>
          </a:xfrm>
          <a:prstGeom prst="rect">
            <a:avLst/>
          </a:prstGeom>
          <a:noFill/>
        </p:spPr>
        <p:txBody>
          <a:bodyPr wrap="none" rtlCol="0">
            <a:spAutoFit/>
          </a:bodyPr>
          <a:lstStyle/>
          <a:p>
            <a:r>
              <a:rPr lang="en-US" sz="3200" dirty="0"/>
              <a:t>Organizational issues, like membership in the fraternity</a:t>
            </a:r>
          </a:p>
          <a:p>
            <a:r>
              <a:rPr lang="en-US" sz="3200" dirty="0"/>
              <a:t>Detailed examination of ritual</a:t>
            </a:r>
          </a:p>
          <a:p>
            <a:r>
              <a:rPr lang="en-US" sz="3200" dirty="0"/>
              <a:t>Esoteric topics</a:t>
            </a:r>
          </a:p>
          <a:p>
            <a:r>
              <a:rPr lang="en-US" sz="3200" dirty="0"/>
              <a:t>History</a:t>
            </a:r>
          </a:p>
          <a:p>
            <a:r>
              <a:rPr lang="en-US" sz="3200" dirty="0"/>
              <a:t>We do not discuss ritual from appendant bodies</a:t>
            </a:r>
          </a:p>
        </p:txBody>
      </p:sp>
    </p:spTree>
    <p:extLst>
      <p:ext uri="{BB962C8B-B14F-4D97-AF65-F5344CB8AC3E}">
        <p14:creationId xmlns:p14="http://schemas.microsoft.com/office/powerpoint/2010/main" val="281910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18507-5FAA-6F4C-87D7-6234B345F5E6}"/>
              </a:ext>
            </a:extLst>
          </p:cNvPr>
          <p:cNvSpPr>
            <a:spLocks noGrp="1"/>
          </p:cNvSpPr>
          <p:nvPr>
            <p:ph type="title"/>
          </p:nvPr>
        </p:nvSpPr>
        <p:spPr/>
        <p:txBody>
          <a:bodyPr/>
          <a:lstStyle/>
          <a:p>
            <a:r>
              <a:rPr lang="en-US" dirty="0"/>
              <a:t>Mini example (intro)</a:t>
            </a:r>
          </a:p>
        </p:txBody>
      </p:sp>
      <p:pic>
        <p:nvPicPr>
          <p:cNvPr id="4" name="Picture 3" descr="A close-up of a gavel&#10;&#10;Description automatically generated with medium confidence">
            <a:extLst>
              <a:ext uri="{FF2B5EF4-FFF2-40B4-BE49-F238E27FC236}">
                <a16:creationId xmlns:a16="http://schemas.microsoft.com/office/drawing/2014/main" id="{64C0F96B-11FC-034B-9C31-36BA286F5145}"/>
              </a:ext>
            </a:extLst>
          </p:cNvPr>
          <p:cNvPicPr>
            <a:picLocks noChangeAspect="1"/>
          </p:cNvPicPr>
          <p:nvPr/>
        </p:nvPicPr>
        <p:blipFill>
          <a:blip r:embed="rId3"/>
          <a:stretch>
            <a:fillRect/>
          </a:stretch>
        </p:blipFill>
        <p:spPr>
          <a:xfrm>
            <a:off x="1328408" y="2065867"/>
            <a:ext cx="8846209" cy="3206751"/>
          </a:xfrm>
          <a:prstGeom prst="rect">
            <a:avLst/>
          </a:prstGeom>
        </p:spPr>
      </p:pic>
    </p:spTree>
    <p:extLst>
      <p:ext uri="{BB962C8B-B14F-4D97-AF65-F5344CB8AC3E}">
        <p14:creationId xmlns:p14="http://schemas.microsoft.com/office/powerpoint/2010/main" val="576899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062C-6DB6-E742-8C34-4329AAC2FCFE}"/>
              </a:ext>
            </a:extLst>
          </p:cNvPr>
          <p:cNvSpPr>
            <a:spLocks noGrp="1"/>
          </p:cNvSpPr>
          <p:nvPr>
            <p:ph type="title"/>
          </p:nvPr>
        </p:nvSpPr>
        <p:spPr/>
        <p:txBody>
          <a:bodyPr/>
          <a:lstStyle/>
          <a:p>
            <a:r>
              <a:rPr lang="en-US" dirty="0"/>
              <a:t>Mini example (Continued)</a:t>
            </a:r>
          </a:p>
        </p:txBody>
      </p:sp>
      <p:pic>
        <p:nvPicPr>
          <p:cNvPr id="4" name="Picture 3" descr="Diagram&#10;&#10;Description automatically generated">
            <a:extLst>
              <a:ext uri="{FF2B5EF4-FFF2-40B4-BE49-F238E27FC236}">
                <a16:creationId xmlns:a16="http://schemas.microsoft.com/office/drawing/2014/main" id="{B78DB62B-272C-DF43-9EBA-87FA91E0E924}"/>
              </a:ext>
            </a:extLst>
          </p:cNvPr>
          <p:cNvPicPr>
            <a:picLocks noChangeAspect="1"/>
          </p:cNvPicPr>
          <p:nvPr/>
        </p:nvPicPr>
        <p:blipFill>
          <a:blip r:embed="rId3"/>
          <a:stretch>
            <a:fillRect/>
          </a:stretch>
        </p:blipFill>
        <p:spPr>
          <a:xfrm>
            <a:off x="2947241" y="2065867"/>
            <a:ext cx="5608544" cy="3863664"/>
          </a:xfrm>
          <a:prstGeom prst="rect">
            <a:avLst/>
          </a:prstGeom>
        </p:spPr>
      </p:pic>
    </p:spTree>
    <p:extLst>
      <p:ext uri="{BB962C8B-B14F-4D97-AF65-F5344CB8AC3E}">
        <p14:creationId xmlns:p14="http://schemas.microsoft.com/office/powerpoint/2010/main" val="617493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E0ACD-91FE-5C42-AD06-2B6504316A2D}"/>
              </a:ext>
            </a:extLst>
          </p:cNvPr>
          <p:cNvSpPr>
            <a:spLocks noGrp="1"/>
          </p:cNvSpPr>
          <p:nvPr>
            <p:ph type="title"/>
          </p:nvPr>
        </p:nvSpPr>
        <p:spPr/>
        <p:txBody>
          <a:bodyPr/>
          <a:lstStyle/>
          <a:p>
            <a:r>
              <a:rPr lang="en-US" dirty="0"/>
              <a:t>Mini Example (conclusion)</a:t>
            </a:r>
          </a:p>
        </p:txBody>
      </p:sp>
      <p:pic>
        <p:nvPicPr>
          <p:cNvPr id="3" name="Picture 2" descr="EA Lecture Slides - 79">
            <a:extLst>
              <a:ext uri="{FF2B5EF4-FFF2-40B4-BE49-F238E27FC236}">
                <a16:creationId xmlns:a16="http://schemas.microsoft.com/office/drawing/2014/main" id="{C1667E04-81A7-CB46-9972-F0D3BB1E0D1A}"/>
              </a:ext>
            </a:extLst>
          </p:cNvPr>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2859414" y="1701427"/>
            <a:ext cx="6473172" cy="5156573"/>
          </a:xfrm>
          <a:prstGeom prst="rect">
            <a:avLst/>
          </a:prstGeom>
          <a:noFill/>
          <a:ln>
            <a:noFill/>
          </a:ln>
        </p:spPr>
      </p:pic>
    </p:spTree>
    <p:extLst>
      <p:ext uri="{BB962C8B-B14F-4D97-AF65-F5344CB8AC3E}">
        <p14:creationId xmlns:p14="http://schemas.microsoft.com/office/powerpoint/2010/main" val="1244828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98ACD-FA41-C148-9D47-3A62955E56B8}"/>
              </a:ext>
            </a:extLst>
          </p:cNvPr>
          <p:cNvSpPr>
            <a:spLocks noGrp="1"/>
          </p:cNvSpPr>
          <p:nvPr>
            <p:ph type="title"/>
          </p:nvPr>
        </p:nvSpPr>
        <p:spPr/>
        <p:txBody>
          <a:bodyPr/>
          <a:lstStyle/>
          <a:p>
            <a:r>
              <a:rPr lang="en-US" dirty="0"/>
              <a:t>Esoteric Topics</a:t>
            </a:r>
          </a:p>
        </p:txBody>
      </p:sp>
      <p:sp>
        <p:nvSpPr>
          <p:cNvPr id="3" name="TextBox 2">
            <a:extLst>
              <a:ext uri="{FF2B5EF4-FFF2-40B4-BE49-F238E27FC236}">
                <a16:creationId xmlns:a16="http://schemas.microsoft.com/office/drawing/2014/main" id="{2CCDB7B0-F9CB-C543-9BD7-666644936330}"/>
              </a:ext>
            </a:extLst>
          </p:cNvPr>
          <p:cNvSpPr txBox="1"/>
          <p:nvPr/>
        </p:nvSpPr>
        <p:spPr>
          <a:xfrm>
            <a:off x="1143000" y="2397948"/>
            <a:ext cx="2306465" cy="2062103"/>
          </a:xfrm>
          <a:prstGeom prst="rect">
            <a:avLst/>
          </a:prstGeom>
          <a:noFill/>
        </p:spPr>
        <p:txBody>
          <a:bodyPr wrap="none" rtlCol="0">
            <a:spAutoFit/>
          </a:bodyPr>
          <a:lstStyle/>
          <a:p>
            <a:r>
              <a:rPr lang="en-US" sz="3200" dirty="0"/>
              <a:t>Hermeticism</a:t>
            </a:r>
          </a:p>
          <a:p>
            <a:r>
              <a:rPr lang="en-US" sz="3200" dirty="0"/>
              <a:t>Kabbalah </a:t>
            </a:r>
          </a:p>
          <a:p>
            <a:r>
              <a:rPr lang="en-US" sz="3200" dirty="0"/>
              <a:t>Tarot</a:t>
            </a:r>
          </a:p>
          <a:p>
            <a:r>
              <a:rPr lang="en-US" sz="3200" dirty="0"/>
              <a:t>Alchemy</a:t>
            </a:r>
          </a:p>
        </p:txBody>
      </p:sp>
    </p:spTree>
    <p:extLst>
      <p:ext uri="{BB962C8B-B14F-4D97-AF65-F5344CB8AC3E}">
        <p14:creationId xmlns:p14="http://schemas.microsoft.com/office/powerpoint/2010/main" val="183690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67464-E1FB-364A-9F20-CD8CAD85B814}"/>
              </a:ext>
            </a:extLst>
          </p:cNvPr>
          <p:cNvSpPr>
            <a:spLocks noGrp="1"/>
          </p:cNvSpPr>
          <p:nvPr>
            <p:ph type="title"/>
          </p:nvPr>
        </p:nvSpPr>
        <p:spPr/>
        <p:txBody>
          <a:bodyPr/>
          <a:lstStyle/>
          <a:p>
            <a:r>
              <a:rPr lang="en-US" dirty="0"/>
              <a:t>Masonic History</a:t>
            </a:r>
          </a:p>
        </p:txBody>
      </p:sp>
      <p:sp>
        <p:nvSpPr>
          <p:cNvPr id="3" name="TextBox 2">
            <a:extLst>
              <a:ext uri="{FF2B5EF4-FFF2-40B4-BE49-F238E27FC236}">
                <a16:creationId xmlns:a16="http://schemas.microsoft.com/office/drawing/2014/main" id="{A2EA38EC-54AD-8D46-A965-535A441C90DF}"/>
              </a:ext>
            </a:extLst>
          </p:cNvPr>
          <p:cNvSpPr txBox="1"/>
          <p:nvPr/>
        </p:nvSpPr>
        <p:spPr>
          <a:xfrm>
            <a:off x="1667436" y="2229099"/>
            <a:ext cx="4074459" cy="646331"/>
          </a:xfrm>
          <a:prstGeom prst="rect">
            <a:avLst/>
          </a:prstGeom>
          <a:noFill/>
        </p:spPr>
        <p:txBody>
          <a:bodyPr wrap="square" rtlCol="0">
            <a:spAutoFit/>
          </a:bodyPr>
          <a:lstStyle/>
          <a:p>
            <a:r>
              <a:rPr lang="en-US" dirty="0"/>
              <a:t>George Washington joined his lodge several years before it had a charter.</a:t>
            </a:r>
          </a:p>
        </p:txBody>
      </p:sp>
      <p:sp>
        <p:nvSpPr>
          <p:cNvPr id="4" name="TextBox 3">
            <a:extLst>
              <a:ext uri="{FF2B5EF4-FFF2-40B4-BE49-F238E27FC236}">
                <a16:creationId xmlns:a16="http://schemas.microsoft.com/office/drawing/2014/main" id="{696D553F-9460-994C-BD92-F4AD22D861B3}"/>
              </a:ext>
            </a:extLst>
          </p:cNvPr>
          <p:cNvSpPr txBox="1"/>
          <p:nvPr/>
        </p:nvSpPr>
        <p:spPr>
          <a:xfrm>
            <a:off x="1667436" y="3208457"/>
            <a:ext cx="4832733" cy="369332"/>
          </a:xfrm>
          <a:prstGeom prst="rect">
            <a:avLst/>
          </a:prstGeom>
          <a:noFill/>
        </p:spPr>
        <p:txBody>
          <a:bodyPr wrap="none" rtlCol="0">
            <a:spAutoFit/>
          </a:bodyPr>
          <a:lstStyle/>
          <a:p>
            <a:r>
              <a:rPr lang="en-US" dirty="0"/>
              <a:t>Mozart wrote music specifically for masonic ritual</a:t>
            </a:r>
          </a:p>
        </p:txBody>
      </p:sp>
      <p:sp>
        <p:nvSpPr>
          <p:cNvPr id="5" name="TextBox 4">
            <a:extLst>
              <a:ext uri="{FF2B5EF4-FFF2-40B4-BE49-F238E27FC236}">
                <a16:creationId xmlns:a16="http://schemas.microsoft.com/office/drawing/2014/main" id="{3ADBA368-DE1F-884F-A477-068223D44F3B}"/>
              </a:ext>
            </a:extLst>
          </p:cNvPr>
          <p:cNvSpPr txBox="1"/>
          <p:nvPr/>
        </p:nvSpPr>
        <p:spPr>
          <a:xfrm>
            <a:off x="1667436" y="3979919"/>
            <a:ext cx="5158079" cy="369332"/>
          </a:xfrm>
          <a:prstGeom prst="rect">
            <a:avLst/>
          </a:prstGeom>
          <a:noFill/>
        </p:spPr>
        <p:txBody>
          <a:bodyPr wrap="none" rtlCol="0">
            <a:spAutoFit/>
          </a:bodyPr>
          <a:lstStyle/>
          <a:p>
            <a:r>
              <a:rPr lang="en-US" dirty="0"/>
              <a:t>Utah is the beehive state because of the third degree</a:t>
            </a:r>
          </a:p>
        </p:txBody>
      </p:sp>
      <p:sp>
        <p:nvSpPr>
          <p:cNvPr id="7" name="TextBox 6">
            <a:extLst>
              <a:ext uri="{FF2B5EF4-FFF2-40B4-BE49-F238E27FC236}">
                <a16:creationId xmlns:a16="http://schemas.microsoft.com/office/drawing/2014/main" id="{FE2D932F-66BA-CB4A-8480-AA9AE4495A65}"/>
              </a:ext>
            </a:extLst>
          </p:cNvPr>
          <p:cNvSpPr txBox="1"/>
          <p:nvPr/>
        </p:nvSpPr>
        <p:spPr>
          <a:xfrm>
            <a:off x="1667436" y="4713369"/>
            <a:ext cx="6310125" cy="369332"/>
          </a:xfrm>
          <a:prstGeom prst="rect">
            <a:avLst/>
          </a:prstGeom>
          <a:noFill/>
        </p:spPr>
        <p:txBody>
          <a:bodyPr wrap="none" rtlCol="0">
            <a:spAutoFit/>
          </a:bodyPr>
          <a:lstStyle/>
          <a:p>
            <a:r>
              <a:rPr lang="en-US" dirty="0"/>
              <a:t>Masons used gavels for meetings before they were used in courts</a:t>
            </a:r>
          </a:p>
        </p:txBody>
      </p:sp>
    </p:spTree>
    <p:extLst>
      <p:ext uri="{BB962C8B-B14F-4D97-AF65-F5344CB8AC3E}">
        <p14:creationId xmlns:p14="http://schemas.microsoft.com/office/powerpoint/2010/main" val="32179109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69</TotalTime>
  <Words>529</Words>
  <Application>Microsoft Macintosh PowerPoint</Application>
  <PresentationFormat>Widescreen</PresentationFormat>
  <Paragraphs>56</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Celestial</vt:lpstr>
      <vt:lpstr>The Research Lodge</vt:lpstr>
      <vt:lpstr>I know you have questions</vt:lpstr>
      <vt:lpstr>What is a Research lodge?</vt:lpstr>
      <vt:lpstr>What do we talk about?</vt:lpstr>
      <vt:lpstr>Mini example (intro)</vt:lpstr>
      <vt:lpstr>Mini example (Continued)</vt:lpstr>
      <vt:lpstr>Mini Example (conclusion)</vt:lpstr>
      <vt:lpstr>Esoteric Topics</vt:lpstr>
      <vt:lpstr>Masonic History</vt:lpstr>
      <vt:lpstr>Why join a Research Lodge?</vt:lpstr>
      <vt:lpstr>How to Join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Research Lodge</dc:title>
  <dc:creator>Royce Myers</dc:creator>
  <cp:lastModifiedBy>Royce Myers</cp:lastModifiedBy>
  <cp:revision>1</cp:revision>
  <dcterms:created xsi:type="dcterms:W3CDTF">2022-03-08T19:00:00Z</dcterms:created>
  <dcterms:modified xsi:type="dcterms:W3CDTF">2022-03-08T20:09:20Z</dcterms:modified>
</cp:coreProperties>
</file>